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Zetkin 1 Bold Italics" panose="020B0604020202020204" charset="0"/>
      <p:regular r:id="rId19"/>
    </p:embeddedFont>
    <p:embeddedFont>
      <p:font typeface="Zetkin 2 Heavy" panose="020B0604020202020204" charset="0"/>
      <p:regular r:id="rId20"/>
    </p:embeddedFont>
    <p:embeddedFont>
      <p:font typeface="Zetkin 2 Heavy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hyperlink" Target="https://youngwomenscot.org/guide-to-a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78952" y="320023"/>
            <a:ext cx="5358203" cy="1802305"/>
          </a:xfrm>
          <a:custGeom>
            <a:avLst/>
            <a:gdLst/>
            <a:ahLst/>
            <a:cxnLst/>
            <a:rect l="l" t="t" r="r" b="b"/>
            <a:pathLst>
              <a:path w="5358203" h="1802305">
                <a:moveTo>
                  <a:pt x="0" y="0"/>
                </a:moveTo>
                <a:lnTo>
                  <a:pt x="5358203" y="0"/>
                </a:lnTo>
                <a:lnTo>
                  <a:pt x="5358203" y="1802304"/>
                </a:lnTo>
                <a:lnTo>
                  <a:pt x="0" y="180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74200">
            <a:off x="552634" y="8783364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0" y="0"/>
                </a:lnTo>
                <a:lnTo>
                  <a:pt x="3453280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205" t="-47171" r="-9133" b="-4618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81368" y="3827541"/>
            <a:ext cx="15125264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YOUNG WOMEN’S GUIDE TO AI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09592" y="7621996"/>
            <a:ext cx="7668816" cy="56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 b="1">
                <a:solidFill>
                  <a:srgbClr val="F74FCA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Welcome to our workshop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18475" y="1419967"/>
            <a:ext cx="9752003" cy="7688779"/>
          </a:xfrm>
          <a:custGeom>
            <a:avLst/>
            <a:gdLst/>
            <a:ahLst/>
            <a:cxnLst/>
            <a:rect l="l" t="t" r="r" b="b"/>
            <a:pathLst>
              <a:path w="9752003" h="7688779">
                <a:moveTo>
                  <a:pt x="0" y="0"/>
                </a:moveTo>
                <a:lnTo>
                  <a:pt x="9752003" y="0"/>
                </a:lnTo>
                <a:lnTo>
                  <a:pt x="9752003" y="7688779"/>
                </a:lnTo>
                <a:lnTo>
                  <a:pt x="0" y="76887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272" r="-327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402625"/>
            <a:ext cx="7615238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Cycle of Harm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89255"/>
            <a:ext cx="10820281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Safety Guidelines Activity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413634"/>
            <a:ext cx="15422880" cy="525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4"/>
              </a:lnSpc>
            </a:pPr>
            <a:r>
              <a:rPr lang="en-US" sz="3299" b="1">
                <a:solidFill>
                  <a:srgbClr val="F74FCA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In small groups, create a mind map for the following:</a:t>
            </a:r>
          </a:p>
          <a:p>
            <a:pPr algn="l">
              <a:lnSpc>
                <a:spcPts val="5444"/>
              </a:lnSpc>
            </a:pPr>
            <a:endParaRPr lang="en-US" sz="3299" b="1">
              <a:solidFill>
                <a:srgbClr val="F74FCA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marL="863587" lvl="1" indent="-431793" algn="l">
              <a:lnSpc>
                <a:spcPts val="6599"/>
              </a:lnSpc>
              <a:buFont typeface="Arial"/>
              <a:buChar char="•"/>
            </a:pPr>
            <a:r>
              <a:rPr lang="en-US" sz="3999" b="1">
                <a:solidFill>
                  <a:srgbClr val="48EF70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What Safety guidelines would you introduce/would like to see introduced to eradicate VAWG in the AI space.  </a:t>
            </a:r>
          </a:p>
          <a:p>
            <a:pPr marL="712460" lvl="1" indent="-356230" algn="l">
              <a:lnSpc>
                <a:spcPts val="5444"/>
              </a:lnSpc>
              <a:buFont typeface="Arial"/>
              <a:buChar char="•"/>
            </a:pPr>
            <a:endParaRPr lang="en-US" sz="3999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algn="l">
              <a:lnSpc>
                <a:spcPts val="5444"/>
              </a:lnSpc>
            </a:pPr>
            <a:endParaRPr lang="en-US" sz="3999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89255"/>
            <a:ext cx="10820281" cy="242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What happens with the information?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188518"/>
            <a:ext cx="13020957" cy="5822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503" lvl="1" indent="-300751" algn="l">
              <a:lnSpc>
                <a:spcPts val="4596"/>
              </a:lnSpc>
              <a:buFont typeface="Arial"/>
              <a:buChar char="•"/>
            </a:pPr>
            <a:r>
              <a:rPr lang="en-US" sz="2786" b="1">
                <a:solidFill>
                  <a:srgbClr val="E751BE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The information you have come up with around safety guidelines is valued and appreciated </a:t>
            </a:r>
          </a:p>
          <a:p>
            <a:pPr marL="601503" lvl="1" indent="-300751" algn="l">
              <a:lnSpc>
                <a:spcPts val="4596"/>
              </a:lnSpc>
              <a:buFont typeface="Arial"/>
              <a:buChar char="•"/>
            </a:pPr>
            <a:r>
              <a:rPr lang="en-US" sz="2786">
                <a:solidFill>
                  <a:srgbClr val="48EF70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I</a:t>
            </a:r>
            <a:r>
              <a:rPr lang="en-US" sz="2786" b="1">
                <a:solidFill>
                  <a:srgbClr val="48EF70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t will feed into wider conversations the YWM team take forward in decision making spaces to ensure young women’s needs are represented  </a:t>
            </a:r>
          </a:p>
          <a:p>
            <a:pPr marL="601503" lvl="1" indent="-300751" algn="l">
              <a:lnSpc>
                <a:spcPts val="4596"/>
              </a:lnSpc>
              <a:buFont typeface="Arial"/>
              <a:buChar char="•"/>
            </a:pPr>
            <a:r>
              <a:rPr lang="en-US" sz="2786" b="1">
                <a:solidFill>
                  <a:srgbClr val="E751BE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Information will be included in appropriate research, reports and funding applications </a:t>
            </a:r>
          </a:p>
          <a:p>
            <a:pPr marL="601503" lvl="1" indent="-300751" algn="l">
              <a:lnSpc>
                <a:spcPts val="4596"/>
              </a:lnSpc>
              <a:buFont typeface="Arial"/>
              <a:buChar char="•"/>
            </a:pPr>
            <a:r>
              <a:rPr lang="en-US" sz="2786">
                <a:solidFill>
                  <a:srgbClr val="48EF70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Your </a:t>
            </a:r>
            <a:r>
              <a:rPr lang="en-US" sz="2786" b="1">
                <a:solidFill>
                  <a:srgbClr val="48EF70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voices will be centred in conversations about AI safety that we are taking forward</a:t>
            </a:r>
            <a:r>
              <a:rPr lang="en-US" sz="2786" b="1">
                <a:solidFill>
                  <a:srgbClr val="E751BE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. </a:t>
            </a:r>
          </a:p>
          <a:p>
            <a:pPr algn="l">
              <a:lnSpc>
                <a:spcPts val="4596"/>
              </a:lnSpc>
            </a:pPr>
            <a:endParaRPr lang="en-US" sz="2786" b="1">
              <a:solidFill>
                <a:srgbClr val="E751BE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89255"/>
            <a:ext cx="10820281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Evaluation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147488"/>
            <a:ext cx="14255397" cy="559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6"/>
              </a:lnSpc>
            </a:pPr>
            <a:r>
              <a:rPr lang="en-US" sz="2986" b="1">
                <a:solidFill>
                  <a:srgbClr val="E751BE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Using the 3 different coloured post it notes provided, answer each of the following:</a:t>
            </a:r>
          </a:p>
          <a:p>
            <a:pPr algn="l">
              <a:lnSpc>
                <a:spcPts val="5751"/>
              </a:lnSpc>
            </a:pPr>
            <a:endParaRPr lang="en-US" sz="2986" b="1">
              <a:solidFill>
                <a:srgbClr val="E751BE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marL="752629" lvl="1" indent="-376315" algn="l">
              <a:lnSpc>
                <a:spcPts val="5751"/>
              </a:lnSpc>
              <a:buAutoNum type="arabicPeriod"/>
            </a:pPr>
            <a:r>
              <a:rPr lang="en-US" sz="3486" b="1">
                <a:solidFill>
                  <a:srgbClr val="5FDB71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What will you take away from this workshop?  </a:t>
            </a:r>
          </a:p>
          <a:p>
            <a:pPr marL="752629" lvl="1" indent="-376315" algn="l">
              <a:lnSpc>
                <a:spcPts val="5751"/>
              </a:lnSpc>
              <a:buAutoNum type="arabicPeriod"/>
            </a:pPr>
            <a:r>
              <a:rPr lang="en-US" sz="3486">
                <a:solidFill>
                  <a:srgbClr val="5FDB71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R</a:t>
            </a:r>
            <a:r>
              <a:rPr lang="en-US" sz="3486" b="1">
                <a:solidFill>
                  <a:srgbClr val="5FDB71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ate the workshop on scale of 1-10 (1 being the lowest and 10 being the highest)  </a:t>
            </a:r>
          </a:p>
          <a:p>
            <a:pPr marL="752629" lvl="1" indent="-376315" algn="l">
              <a:lnSpc>
                <a:spcPts val="5751"/>
              </a:lnSpc>
              <a:buAutoNum type="arabicPeriod"/>
            </a:pPr>
            <a:r>
              <a:rPr lang="en-US" sz="3486">
                <a:solidFill>
                  <a:srgbClr val="5FDB71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Write </a:t>
            </a:r>
            <a:r>
              <a:rPr lang="en-US" sz="3486" b="1">
                <a:solidFill>
                  <a:srgbClr val="5FDB71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one word to sum up how you feel about AI </a:t>
            </a:r>
          </a:p>
          <a:p>
            <a:pPr algn="l">
              <a:lnSpc>
                <a:spcPts val="5751"/>
              </a:lnSpc>
            </a:pPr>
            <a:endParaRPr lang="en-US" sz="3486" b="1">
              <a:solidFill>
                <a:srgbClr val="5FDB71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78952" y="320023"/>
            <a:ext cx="5358203" cy="1802305"/>
          </a:xfrm>
          <a:custGeom>
            <a:avLst/>
            <a:gdLst/>
            <a:ahLst/>
            <a:cxnLst/>
            <a:rect l="l" t="t" r="r" b="b"/>
            <a:pathLst>
              <a:path w="5358203" h="1802305">
                <a:moveTo>
                  <a:pt x="0" y="0"/>
                </a:moveTo>
                <a:lnTo>
                  <a:pt x="5358203" y="0"/>
                </a:lnTo>
                <a:lnTo>
                  <a:pt x="5358203" y="1802304"/>
                </a:lnTo>
                <a:lnTo>
                  <a:pt x="0" y="180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74200">
            <a:off x="552634" y="8783364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0" y="0"/>
                </a:lnTo>
                <a:lnTo>
                  <a:pt x="3453280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205" t="-47171" r="-9133" b="-4618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81368" y="3827541"/>
            <a:ext cx="15125264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6478996"/>
            <a:ext cx="18288000" cy="149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 b="1">
                <a:solidFill>
                  <a:srgbClr val="F74FCA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We hope you enjoyed our workshop. Please check out our Young Women’s Guide to AI on our website</a:t>
            </a:r>
          </a:p>
          <a:p>
            <a:pPr algn="ctr">
              <a:lnSpc>
                <a:spcPts val="3699"/>
              </a:lnSpc>
            </a:pPr>
            <a:r>
              <a:rPr lang="en-US" sz="3699" b="1">
                <a:solidFill>
                  <a:srgbClr val="F74FCA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for more information and guidance.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05862"/>
            <a:ext cx="8678228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Icebreaker: Firsts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697480"/>
            <a:ext cx="12526609" cy="900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9"/>
              </a:lnSpc>
            </a:pPr>
            <a:r>
              <a:rPr lang="en-US" sz="3649" b="1">
                <a:solidFill>
                  <a:srgbClr val="E751BE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Firsts List:</a:t>
            </a:r>
          </a:p>
          <a:p>
            <a:pPr algn="l">
              <a:lnSpc>
                <a:spcPts val="4409"/>
              </a:lnSpc>
            </a:pPr>
            <a:endParaRPr lang="en-US" sz="3649" b="1">
              <a:solidFill>
                <a:srgbClr val="E751BE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b="1">
                <a:solidFill>
                  <a:srgbClr val="48EF70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First time I found out about AI</a:t>
            </a:r>
          </a:p>
          <a:p>
            <a:pPr algn="l">
              <a:lnSpc>
                <a:spcPts val="4409"/>
              </a:lnSpc>
            </a:pPr>
            <a:endParaRPr lang="en-US" sz="3150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b="1">
                <a:solidFill>
                  <a:srgbClr val="48EF70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First time I used AI</a:t>
            </a:r>
          </a:p>
          <a:p>
            <a:pPr algn="l">
              <a:lnSpc>
                <a:spcPts val="4409"/>
              </a:lnSpc>
            </a:pPr>
            <a:endParaRPr lang="en-US" sz="3150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b="1">
                <a:solidFill>
                  <a:srgbClr val="48EF70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First reaction/thoughts to using AI</a:t>
            </a:r>
          </a:p>
          <a:p>
            <a:pPr algn="l">
              <a:lnSpc>
                <a:spcPts val="4409"/>
              </a:lnSpc>
            </a:pPr>
            <a:endParaRPr lang="en-US" sz="3150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marL="680085" lvl="1" indent="-340042" algn="l">
              <a:lnSpc>
                <a:spcPts val="4409"/>
              </a:lnSpc>
              <a:buFont typeface="Arial"/>
              <a:buChar char="•"/>
            </a:pPr>
            <a:r>
              <a:rPr lang="en-US" sz="3150" b="1">
                <a:solidFill>
                  <a:srgbClr val="48EF70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First AI video I watched </a:t>
            </a:r>
          </a:p>
          <a:p>
            <a:pPr algn="l">
              <a:lnSpc>
                <a:spcPts val="4409"/>
              </a:lnSpc>
            </a:pPr>
            <a:endParaRPr lang="en-US" sz="3150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algn="l">
              <a:lnSpc>
                <a:spcPts val="4409"/>
              </a:lnSpc>
            </a:pPr>
            <a:endParaRPr lang="en-US" sz="3150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algn="l">
              <a:lnSpc>
                <a:spcPts val="4409"/>
              </a:lnSpc>
            </a:pPr>
            <a:endParaRPr lang="en-US" sz="3150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algn="l">
              <a:lnSpc>
                <a:spcPts val="4409"/>
              </a:lnSpc>
            </a:pPr>
            <a:endParaRPr lang="en-US" sz="3150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algn="l">
              <a:lnSpc>
                <a:spcPts val="4409"/>
              </a:lnSpc>
            </a:pPr>
            <a:endParaRPr lang="en-US" sz="3150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algn="l">
              <a:lnSpc>
                <a:spcPts val="4409"/>
              </a:lnSpc>
            </a:pPr>
            <a:endParaRPr lang="en-US" sz="3150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algn="l">
              <a:lnSpc>
                <a:spcPts val="4409"/>
              </a:lnSpc>
            </a:pPr>
            <a:endParaRPr lang="en-US" sz="3150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05862"/>
            <a:ext cx="8632507" cy="242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Young Women’s Guide to AI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365853"/>
            <a:ext cx="11589008" cy="62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4"/>
              </a:lnSpc>
            </a:pPr>
            <a:r>
              <a:rPr lang="en-US" sz="3239" b="1" i="1" u="sng">
                <a:solidFill>
                  <a:srgbClr val="48EF70"/>
                </a:solidFill>
                <a:latin typeface="Zetkin 2 Heavy Italics"/>
                <a:ea typeface="Zetkin 2 Heavy Italics"/>
                <a:cs typeface="Zetkin 2 Heavy Italics"/>
                <a:sym typeface="Zetkin 2 Heavy Italics"/>
                <a:hlinkClick r:id="rId7" tooltip="https://youngwomenscot.org/guide-to-ai/"/>
              </a:rPr>
              <a:t>https://youngwomenscot.org/guide-to-ai/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05862"/>
            <a:ext cx="863250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Our Demands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70702"/>
            <a:ext cx="15541036" cy="668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2"/>
              </a:lnSpc>
            </a:pPr>
            <a:r>
              <a:rPr lang="en-US" sz="3708" b="1" i="1">
                <a:solidFill>
                  <a:srgbClr val="E751BE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Three key groups emerged as the focus for our demands: </a:t>
            </a:r>
          </a:p>
          <a:p>
            <a:pPr algn="ctr">
              <a:lnSpc>
                <a:spcPts val="5192"/>
              </a:lnSpc>
            </a:pPr>
            <a:endParaRPr lang="en-US" sz="3708" b="1" i="1">
              <a:solidFill>
                <a:srgbClr val="E751BE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  <a:p>
            <a:pPr marL="800721" lvl="1" indent="-400360" algn="l">
              <a:lnSpc>
                <a:spcPts val="5192"/>
              </a:lnSpc>
              <a:buFont typeface="Arial"/>
              <a:buChar char="•"/>
            </a:pPr>
            <a:r>
              <a:rPr lang="en-US" sz="3708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The Government </a:t>
            </a:r>
          </a:p>
          <a:p>
            <a:pPr marL="800721" lvl="1" indent="-400360" algn="l">
              <a:lnSpc>
                <a:spcPts val="5192"/>
              </a:lnSpc>
              <a:buFont typeface="Arial"/>
              <a:buChar char="•"/>
            </a:pPr>
            <a:r>
              <a:rPr lang="en-US" sz="3708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The technology industry</a:t>
            </a:r>
          </a:p>
          <a:p>
            <a:pPr marL="800721" lvl="1" indent="-400360" algn="l">
              <a:lnSpc>
                <a:spcPts val="5192"/>
              </a:lnSpc>
              <a:buFont typeface="Arial"/>
              <a:buChar char="•"/>
            </a:pPr>
            <a:r>
              <a:rPr lang="en-US" sz="3708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The general public</a:t>
            </a:r>
          </a:p>
          <a:p>
            <a:pPr algn="l">
              <a:lnSpc>
                <a:spcPts val="5192"/>
              </a:lnSpc>
            </a:pPr>
            <a:endParaRPr lang="en-US" sz="3708" b="1" i="1">
              <a:solidFill>
                <a:srgbClr val="48EF70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  <a:p>
            <a:pPr algn="l">
              <a:lnSpc>
                <a:spcPts val="5192"/>
              </a:lnSpc>
            </a:pPr>
            <a:r>
              <a:rPr lang="en-US" sz="3708" b="1" i="1">
                <a:solidFill>
                  <a:srgbClr val="E751BE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We believe that targeting these groups offers the greatest potential for meaningful impact.</a:t>
            </a:r>
          </a:p>
          <a:p>
            <a:pPr algn="ctr">
              <a:lnSpc>
                <a:spcPts val="5192"/>
              </a:lnSpc>
            </a:pPr>
            <a:endParaRPr lang="en-US" sz="3708" b="1" i="1">
              <a:solidFill>
                <a:srgbClr val="E751BE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  <a:p>
            <a:pPr algn="ctr">
              <a:lnSpc>
                <a:spcPts val="5192"/>
              </a:lnSpc>
              <a:spcBef>
                <a:spcPct val="0"/>
              </a:spcBef>
            </a:pPr>
            <a:r>
              <a:rPr lang="en-US" sz="3708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05862"/>
            <a:ext cx="863250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Our Demands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673803"/>
            <a:ext cx="15541036" cy="669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2"/>
              </a:lnSpc>
            </a:pPr>
            <a:r>
              <a:rPr lang="en-US" sz="3708" b="1" i="1">
                <a:solidFill>
                  <a:srgbClr val="E751BE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The Government</a:t>
            </a:r>
          </a:p>
          <a:p>
            <a:pPr algn="l">
              <a:lnSpc>
                <a:spcPts val="5192"/>
              </a:lnSpc>
            </a:pPr>
            <a:r>
              <a:rPr lang="en-US" sz="3708" b="1" i="1" spc="18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Government policy must protect young women and girls from the harms of AI by ensuring that there are stricter rules and repercussions for both the creation and sharing of non-consensual intimate images.</a:t>
            </a:r>
          </a:p>
          <a:p>
            <a:pPr algn="l">
              <a:lnSpc>
                <a:spcPts val="5192"/>
              </a:lnSpc>
            </a:pPr>
            <a:r>
              <a:rPr lang="en-US" sz="3708" b="1" i="1" spc="18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Policies must be trauma-informed, taking victim experience into account, and flexible in their approach, to reflect the fast-paced nature of technological advancements in this area.</a:t>
            </a:r>
          </a:p>
          <a:p>
            <a:pPr algn="l">
              <a:lnSpc>
                <a:spcPts val="5192"/>
              </a:lnSpc>
            </a:pPr>
            <a:endParaRPr lang="en-US" sz="3708" b="1" i="1" spc="18">
              <a:solidFill>
                <a:srgbClr val="48EF70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  <a:p>
            <a:pPr algn="l">
              <a:lnSpc>
                <a:spcPts val="5192"/>
              </a:lnSpc>
              <a:spcBef>
                <a:spcPct val="0"/>
              </a:spcBef>
            </a:pPr>
            <a:endParaRPr lang="en-US" sz="3708" b="1" i="1" spc="18">
              <a:solidFill>
                <a:srgbClr val="48EF70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05862"/>
            <a:ext cx="863250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Our Demands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673803"/>
            <a:ext cx="15541036" cy="735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2"/>
              </a:lnSpc>
            </a:pPr>
            <a:r>
              <a:rPr lang="en-US" sz="3708" b="1" i="1">
                <a:solidFill>
                  <a:srgbClr val="E751BE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The Tech Sector</a:t>
            </a:r>
          </a:p>
          <a:p>
            <a:pPr algn="l">
              <a:lnSpc>
                <a:spcPts val="5192"/>
              </a:lnSpc>
            </a:pPr>
            <a:r>
              <a:rPr lang="en-US" sz="3708" b="1" i="1" spc="18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Technology creators must be held responsible for ensuring that robust safety measures are included in the building of AI systems and guarantee the inclusion of efficient and effective reporting methods.</a:t>
            </a:r>
          </a:p>
          <a:p>
            <a:pPr algn="l">
              <a:lnSpc>
                <a:spcPts val="5192"/>
              </a:lnSpc>
            </a:pPr>
            <a:r>
              <a:rPr lang="en-US" sz="3708" b="1" i="1" spc="18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Technology platforms must prioritise the safety of their young women and girl users by taking accountability for harmful content, committing to the removal of NCII and promoting a culture of care.</a:t>
            </a:r>
          </a:p>
          <a:p>
            <a:pPr algn="l">
              <a:lnSpc>
                <a:spcPts val="5192"/>
              </a:lnSpc>
            </a:pPr>
            <a:endParaRPr lang="en-US" sz="3708" b="1" i="1" spc="18">
              <a:solidFill>
                <a:srgbClr val="48EF70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  <a:p>
            <a:pPr algn="l">
              <a:lnSpc>
                <a:spcPts val="5192"/>
              </a:lnSpc>
            </a:pPr>
            <a:endParaRPr lang="en-US" sz="3708" b="1" i="1" spc="18">
              <a:solidFill>
                <a:srgbClr val="48EF70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  <a:p>
            <a:pPr algn="l">
              <a:lnSpc>
                <a:spcPts val="5192"/>
              </a:lnSpc>
              <a:spcBef>
                <a:spcPct val="0"/>
              </a:spcBef>
            </a:pPr>
            <a:endParaRPr lang="en-US" sz="3708" b="1" i="1" spc="18">
              <a:solidFill>
                <a:srgbClr val="48EF70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05862"/>
            <a:ext cx="863250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Our Demands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0461" y="2658563"/>
            <a:ext cx="15541036" cy="801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2"/>
              </a:lnSpc>
            </a:pPr>
            <a:r>
              <a:rPr lang="en-US" sz="3708" b="1" i="1">
                <a:solidFill>
                  <a:srgbClr val="E751BE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The General Public</a:t>
            </a:r>
          </a:p>
          <a:p>
            <a:pPr algn="l">
              <a:lnSpc>
                <a:spcPts val="5192"/>
              </a:lnSpc>
            </a:pPr>
            <a:r>
              <a:rPr lang="en-US" sz="3708" b="1" i="1" spc="18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We, the general public, must not be blind to the harms of AI on young women, girls, and others. We must ensure that children and young people have a comprehensive understanding of AI and are taught to think critically about these systems.</a:t>
            </a:r>
          </a:p>
          <a:p>
            <a:pPr algn="l">
              <a:lnSpc>
                <a:spcPts val="5192"/>
              </a:lnSpc>
            </a:pPr>
            <a:r>
              <a:rPr lang="en-US" sz="3708" b="1" i="1" spc="18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We must also demand a change in culture by providing preventative education on NCII, ensuring that perpetrators face appropriate consequences and that victims are supported to not feel alone.</a:t>
            </a:r>
          </a:p>
          <a:p>
            <a:pPr algn="l">
              <a:lnSpc>
                <a:spcPts val="5192"/>
              </a:lnSpc>
            </a:pPr>
            <a:endParaRPr lang="en-US" sz="3708" b="1" i="1" spc="18">
              <a:solidFill>
                <a:srgbClr val="48EF70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  <a:p>
            <a:pPr algn="l">
              <a:lnSpc>
                <a:spcPts val="5192"/>
              </a:lnSpc>
            </a:pPr>
            <a:endParaRPr lang="en-US" sz="3708" b="1" i="1" spc="18">
              <a:solidFill>
                <a:srgbClr val="48EF70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  <a:p>
            <a:pPr algn="l">
              <a:lnSpc>
                <a:spcPts val="5192"/>
              </a:lnSpc>
            </a:pPr>
            <a:endParaRPr lang="en-US" sz="3708" b="1" i="1" spc="18">
              <a:solidFill>
                <a:srgbClr val="48EF70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  <a:p>
            <a:pPr algn="l">
              <a:lnSpc>
                <a:spcPts val="5192"/>
              </a:lnSpc>
              <a:spcBef>
                <a:spcPct val="0"/>
              </a:spcBef>
            </a:pPr>
            <a:endParaRPr lang="en-US" sz="3708" b="1" i="1" spc="18">
              <a:solidFill>
                <a:srgbClr val="48EF70"/>
              </a:solidFill>
              <a:latin typeface="Zetkin 1 Bold Italics"/>
              <a:ea typeface="Zetkin 1 Bold Italics"/>
              <a:cs typeface="Zetkin 1 Bold Italics"/>
              <a:sym typeface="Zetkin 1 Bold Itali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551" y="781050"/>
            <a:ext cx="5764113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Cycle of Harm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551" y="2587306"/>
            <a:ext cx="16230600" cy="507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2" lvl="1" indent="-291461" algn="l">
              <a:lnSpc>
                <a:spcPts val="4454"/>
              </a:lnSpc>
              <a:buFont typeface="Arial"/>
              <a:buChar char="•"/>
            </a:pPr>
            <a:r>
              <a:rPr lang="en-US" sz="2699" b="1" spc="13">
                <a:solidFill>
                  <a:srgbClr val="F74FCA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The ‘Cycle of Harm’ chart was created by our previous YWL co-hort of 2025 and developed to explain why gender based violence keeps happening and how each part of the problem feeds into the next. </a:t>
            </a:r>
          </a:p>
          <a:p>
            <a:pPr algn="l">
              <a:lnSpc>
                <a:spcPts val="4454"/>
              </a:lnSpc>
            </a:pPr>
            <a:endParaRPr lang="en-US" sz="2699" b="1" spc="13">
              <a:solidFill>
                <a:srgbClr val="F74FCA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marL="582922" lvl="1" indent="-291461" algn="l">
              <a:lnSpc>
                <a:spcPts val="4454"/>
              </a:lnSpc>
              <a:buFont typeface="Arial"/>
              <a:buChar char="•"/>
            </a:pPr>
            <a:r>
              <a:rPr lang="en-US" sz="2699" b="1" spc="13">
                <a:solidFill>
                  <a:srgbClr val="F74FCA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It breaks the issue into seven stages and shows where action is most needed to break the cycle.</a:t>
            </a:r>
          </a:p>
          <a:p>
            <a:pPr algn="l">
              <a:lnSpc>
                <a:spcPts val="4454"/>
              </a:lnSpc>
            </a:pPr>
            <a:endParaRPr lang="en-US" sz="2699" b="1" spc="13">
              <a:solidFill>
                <a:srgbClr val="F74FCA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algn="l">
              <a:lnSpc>
                <a:spcPts val="4454"/>
              </a:lnSpc>
            </a:pPr>
            <a:endParaRPr lang="en-US" sz="2699" b="1" spc="13">
              <a:solidFill>
                <a:srgbClr val="F74FCA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  <a:p>
            <a:pPr algn="l">
              <a:lnSpc>
                <a:spcPts val="4454"/>
              </a:lnSpc>
            </a:pPr>
            <a:endParaRPr lang="en-US" sz="2699" b="1" spc="13">
              <a:solidFill>
                <a:srgbClr val="F74FCA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04063" y="463645"/>
            <a:ext cx="2154866" cy="1379734"/>
          </a:xfrm>
          <a:custGeom>
            <a:avLst/>
            <a:gdLst/>
            <a:ahLst/>
            <a:cxnLst/>
            <a:rect l="l" t="t" r="r" b="b"/>
            <a:pathLst>
              <a:path w="2154866" h="1379734">
                <a:moveTo>
                  <a:pt x="0" y="0"/>
                </a:moveTo>
                <a:lnTo>
                  <a:pt x="2154866" y="0"/>
                </a:lnTo>
                <a:lnTo>
                  <a:pt x="2154866" y="1379735"/>
                </a:lnTo>
                <a:lnTo>
                  <a:pt x="0" y="137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55" y="8919556"/>
            <a:ext cx="18298707" cy="1357919"/>
          </a:xfrm>
          <a:custGeom>
            <a:avLst/>
            <a:gdLst/>
            <a:ahLst/>
            <a:cxnLst/>
            <a:rect l="l" t="t" r="r" b="b"/>
            <a:pathLst>
              <a:path w="18298707" h="1357919">
                <a:moveTo>
                  <a:pt x="0" y="0"/>
                </a:moveTo>
                <a:lnTo>
                  <a:pt x="18298707" y="0"/>
                </a:lnTo>
                <a:lnTo>
                  <a:pt x="18298707" y="1357919"/>
                </a:lnTo>
                <a:lnTo>
                  <a:pt x="0" y="1357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88" t="-220984" r="-28861" b="-724675"/>
            </a:stretch>
          </a:blipFill>
        </p:spPr>
      </p:sp>
      <p:sp>
        <p:nvSpPr>
          <p:cNvPr id="4" name="Freeform 4"/>
          <p:cNvSpPr/>
          <p:nvPr/>
        </p:nvSpPr>
        <p:spPr>
          <a:xfrm rot="474200">
            <a:off x="12216337" y="517382"/>
            <a:ext cx="3453281" cy="1272261"/>
          </a:xfrm>
          <a:custGeom>
            <a:avLst/>
            <a:gdLst/>
            <a:ahLst/>
            <a:cxnLst/>
            <a:rect l="l" t="t" r="r" b="b"/>
            <a:pathLst>
              <a:path w="3453281" h="1272261">
                <a:moveTo>
                  <a:pt x="0" y="0"/>
                </a:moveTo>
                <a:lnTo>
                  <a:pt x="3453281" y="0"/>
                </a:lnTo>
                <a:lnTo>
                  <a:pt x="3453281" y="1272261"/>
                </a:lnTo>
                <a:lnTo>
                  <a:pt x="0" y="127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05" t="-47171" r="-9133" b="-4618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89255"/>
            <a:ext cx="10408801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b="1" i="1">
                <a:solidFill>
                  <a:srgbClr val="48EF70"/>
                </a:solidFill>
                <a:latin typeface="Zetkin 1 Bold Italics"/>
                <a:ea typeface="Zetkin 1 Bold Italics"/>
                <a:cs typeface="Zetkin 1 Bold Italics"/>
                <a:sym typeface="Zetkin 1 Bold Italics"/>
              </a:rPr>
              <a:t>Cycle of Harm Activity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1580" y="2608143"/>
            <a:ext cx="12603480" cy="276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4"/>
              </a:lnSpc>
            </a:pPr>
            <a:r>
              <a:rPr lang="en-US" sz="3299" b="1">
                <a:solidFill>
                  <a:srgbClr val="F74FCA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In small groups, </a:t>
            </a:r>
          </a:p>
          <a:p>
            <a:pPr marL="712460" lvl="1" indent="-356230" algn="l">
              <a:lnSpc>
                <a:spcPts val="5444"/>
              </a:lnSpc>
              <a:buFont typeface="Arial"/>
              <a:buChar char="•"/>
            </a:pPr>
            <a:r>
              <a:rPr lang="en-US" sz="3299" b="1">
                <a:solidFill>
                  <a:srgbClr val="48EF70"/>
                </a:solidFill>
                <a:latin typeface="Zetkin 2 Heavy"/>
                <a:ea typeface="Zetkin 2 Heavy"/>
                <a:cs typeface="Zetkin 2 Heavy"/>
                <a:sym typeface="Zetkin 2 Heavy"/>
              </a:rPr>
              <a:t>place the cycle of harm sections in the order you think they go</a:t>
            </a:r>
          </a:p>
          <a:p>
            <a:pPr algn="l">
              <a:lnSpc>
                <a:spcPts val="5444"/>
              </a:lnSpc>
            </a:pPr>
            <a:endParaRPr lang="en-US" sz="3299" b="1">
              <a:solidFill>
                <a:srgbClr val="48EF70"/>
              </a:solidFill>
              <a:latin typeface="Zetkin 2 Heavy"/>
              <a:ea typeface="Zetkin 2 Heavy"/>
              <a:cs typeface="Zetkin 2 Heavy"/>
              <a:sym typeface="Zetkin 2 Heav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d93129-a28d-46ce-9b62-92f5f656a313">
      <Terms xmlns="http://schemas.microsoft.com/office/infopath/2007/PartnerControls"/>
    </lcf76f155ced4ddcb4097134ff3c332f>
    <TaxCatchAll xmlns="38b603b3-0aa4-43d8-883d-adb8c16931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8B8DB0D85DE408D4B77C39A124830" ma:contentTypeVersion="19" ma:contentTypeDescription="Create a new document." ma:contentTypeScope="" ma:versionID="ae79a10ea08941a322bfafc875b31e01">
  <xsd:schema xmlns:xsd="http://www.w3.org/2001/XMLSchema" xmlns:xs="http://www.w3.org/2001/XMLSchema" xmlns:p="http://schemas.microsoft.com/office/2006/metadata/properties" xmlns:ns2="15d93129-a28d-46ce-9b62-92f5f656a313" xmlns:ns3="38b603b3-0aa4-43d8-883d-adb8c1693190" targetNamespace="http://schemas.microsoft.com/office/2006/metadata/properties" ma:root="true" ma:fieldsID="2db096b0086a82b6afc2f45c99edc81e" ns2:_="" ns3:_="">
    <xsd:import namespace="15d93129-a28d-46ce-9b62-92f5f656a313"/>
    <xsd:import namespace="38b603b3-0aa4-43d8-883d-adb8c1693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93129-a28d-46ce-9b62-92f5f656a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cfa0a1-40f7-4b10-b552-af2fbf5eae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603b3-0aa4-43d8-883d-adb8c169319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a928a5b-9c98-4892-b3e2-28377a2ff602}" ma:internalName="TaxCatchAll" ma:showField="CatchAllData" ma:web="38b603b3-0aa4-43d8-883d-adb8c16931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EC0B96-DE97-49A1-8731-F4E62426B3B5}">
  <ds:schemaRefs>
    <ds:schemaRef ds:uri="http://schemas.microsoft.com/office/2006/metadata/properties"/>
    <ds:schemaRef ds:uri="http://schemas.microsoft.com/office/infopath/2007/PartnerControls"/>
    <ds:schemaRef ds:uri="15d93129-a28d-46ce-9b62-92f5f656a313"/>
    <ds:schemaRef ds:uri="38b603b3-0aa4-43d8-883d-adb8c1693190"/>
  </ds:schemaRefs>
</ds:datastoreItem>
</file>

<file path=customXml/itemProps2.xml><?xml version="1.0" encoding="utf-8"?>
<ds:datastoreItem xmlns:ds="http://schemas.openxmlformats.org/officeDocument/2006/customXml" ds:itemID="{29FB1228-112B-4261-B9FC-8A926ACC0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6516A9-9001-4738-B131-BAD11C32D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d93129-a28d-46ce-9b62-92f5f656a313"/>
    <ds:schemaRef ds:uri="38b603b3-0aa4-43d8-883d-adb8c1693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Women's Guide to AI workshop</dc:title>
  <cp:revision>2</cp:revision>
  <dcterms:created xsi:type="dcterms:W3CDTF">2006-08-16T00:00:00Z</dcterms:created>
  <dcterms:modified xsi:type="dcterms:W3CDTF">2026-02-18T09:53:53Z</dcterms:modified>
  <dc:identifier>DAHAMIec_5M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0x010100E928B8DB0D85DE408D4B77C39A124830</vt:lpwstr>
  </property>
</Properties>
</file>